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ADLaM Display" panose="02020500000000000000" charset="0"/>
      <p:regular r:id="rId26"/>
    </p:embeddedFont>
    <p:embeddedFont>
      <p:font typeface="Arial Black" panose="020B0A04020102020204" pitchFamily="34" charset="0"/>
      <p:regular r:id="rId27"/>
      <p:bold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alatino Linotyp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o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o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o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o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alatino Linotype"/>
              <a:buNone/>
              <a:defRPr sz="21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19138" y="273052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2100"/>
              <a:buChar char="o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o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o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o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5907088" y="2438402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7F7F7F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 Linotype"/>
              <a:buNone/>
              <a:defRPr sz="36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7F7F7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7F7F7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4672584" y="2212850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alatino Linotype"/>
              <a:buNone/>
              <a:defRPr sz="21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313"/>
              </a:srgbClr>
            </a:outerShdw>
          </a:effectLst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7F7F7F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7F7F7F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457761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6912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3" y="857253"/>
            <a:ext cx="9143999" cy="5143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400051" y="1143000"/>
            <a:ext cx="3128996" cy="280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750" i="1">
                <a:latin typeface="Arial"/>
                <a:ea typeface="Arial"/>
                <a:cs typeface="Arial"/>
                <a:sym typeface="Arial"/>
              </a:rPr>
              <a:t>Thailand Sea fisheries and Protection of Sea Fishers under C. 188</a:t>
            </a:r>
            <a:endParaRPr sz="375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514351" y="4000500"/>
            <a:ext cx="3128996" cy="77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Supang Chantavanich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Asian Research Center for Migration (ARCM)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 of Asian Studies, Chulalongkorn University , Thailand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</a:pPr>
            <a:endParaRPr sz="135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4039951" y="1059243"/>
            <a:ext cx="4587584" cy="46565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488" y="1284223"/>
            <a:ext cx="4206623" cy="420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514350" y="205740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757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rPr lang="en-US" sz="3300">
                <a:latin typeface="Arial Black"/>
                <a:ea typeface="Arial Black"/>
                <a:cs typeface="Arial Black"/>
                <a:sym typeface="Arial Black"/>
              </a:rPr>
              <a:t>International media comment on current relaxation of </a:t>
            </a:r>
            <a:r>
              <a:rPr lang="en-US" sz="3300" i="1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Ordinance on Fisheries 2015 </a:t>
            </a:r>
            <a:r>
              <a:rPr lang="en-US" sz="33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2936875"/>
            <a:ext cx="8686800" cy="251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800"/>
              <a:buNone/>
            </a:pPr>
            <a:r>
              <a:rPr lang="en-US" sz="18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       “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Lawmakers draft new legislation that weakens seafarer protections, sparking fears of a return to the ‘bad old days’ of trafficked labour" in Thailand.”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The Telegraph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5907088" y="1584960"/>
            <a:ext cx="3008313" cy="6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alatino Linotype"/>
              <a:buNone/>
            </a:pPr>
            <a:r>
              <a:rPr lang="en-US"/>
              <a:t>The Telegraph </a:t>
            </a:r>
            <a:endParaRPr/>
          </a:p>
        </p:txBody>
      </p:sp>
      <p:pic>
        <p:nvPicPr>
          <p:cNvPr id="160" name="Google Shape;16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6970" y="1368778"/>
            <a:ext cx="6131807" cy="5108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5907088" y="2438402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1636210"/>
            <a:ext cx="5304728" cy="381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5943600" y="3497614"/>
            <a:ext cx="3008313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DLaM Display"/>
              <a:buNone/>
            </a:pPr>
            <a:r>
              <a:rPr lang="en-US" sz="3975">
                <a:latin typeface="ADLaM Display"/>
                <a:ea typeface="ADLaM Display"/>
                <a:cs typeface="ADLaM Display"/>
                <a:sym typeface="ADLaM Display"/>
              </a:rPr>
              <a:t>CSOs</a:t>
            </a:r>
            <a:r>
              <a:rPr lang="en-US" sz="33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r>
              <a:rPr lang="en-US" sz="33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r>
              <a:rPr lang="en-US" sz="3300">
                <a:latin typeface="Arial"/>
                <a:ea typeface="Arial"/>
                <a:cs typeface="Arial"/>
                <a:sym typeface="Arial"/>
              </a:rPr>
              <a:t>criticized such call for relax as the deregulation and deviation from C.188 </a:t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719138" y="273052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50"/>
              <a:buNone/>
            </a:pP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5943600" y="1355726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956" y="1037455"/>
            <a:ext cx="3650544" cy="543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7153" y="979632"/>
            <a:ext cx="3947736" cy="549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915458" y="978959"/>
            <a:ext cx="7652279" cy="395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757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rPr lang="en-US" sz="3000">
                <a:latin typeface="Arial Black"/>
                <a:ea typeface="Arial Black"/>
                <a:cs typeface="Arial Black"/>
                <a:sym typeface="Arial Black"/>
              </a:rPr>
              <a:t>Parliament</a:t>
            </a:r>
            <a:r>
              <a:rPr lang="en-US" sz="33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lang="en-US" sz="33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300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33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300">
                <a:latin typeface="Arial Black"/>
                <a:ea typeface="Arial Black"/>
                <a:cs typeface="Arial Black"/>
                <a:sym typeface="Arial Black"/>
              </a:rPr>
              <a:t>the newly elected parliament agreed with the relaxation in the ongoing debates.</a:t>
            </a:r>
            <a:r>
              <a:rPr lang="en-US" sz="33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170603" y="1959186"/>
            <a:ext cx="8229600" cy="332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Department of Fisheries </a:t>
            </a:r>
            <a:r>
              <a:rPr lang="en-US" sz="33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r>
              <a:rPr lang="en-US" sz="33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confirms that it wil</a:t>
            </a: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 allow relaxation as not affecting C 188 and the well-being of fishers and vessel owners.</a:t>
            </a:r>
            <a:r>
              <a:rPr lang="en-US" sz="33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628650" y="1320799"/>
            <a:ext cx="7886700" cy="486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9433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Calibri"/>
              <a:buNone/>
            </a:pPr>
            <a:r>
              <a:rPr lang="en-US" sz="53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  Academic &amp; CSOs analysis of the impact of relaxation</a:t>
            </a:r>
            <a:r>
              <a:rPr lang="en-US" sz="2325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25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1) Transfer of sea fishers on board:</a:t>
            </a: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-against the regulation on commercial fishing vessels not to go fishing beyond the maximum period of 30 days per trip</a:t>
            </a:r>
            <a:br>
              <a:rPr lang="en-US" sz="3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-Possible employment of new/unregistered sea fishers leading to labor abuse and vulnerability </a:t>
            </a:r>
            <a:endParaRPr sz="3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799394" y="1856208"/>
            <a:ext cx="7680677" cy="142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Academic &amp; CSOs analysis of the impact of relaxation (cont)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endParaRPr sz="3600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552026" y="2736427"/>
            <a:ext cx="8229600" cy="346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2)  Online labor inspection and Use of fisher’s ID card instead of seamen book &amp; crew list at the Port In-Port Out (PIPO) centers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Crew list and seamen book can protect workers for wage payment, identification for disappearance and death at sea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Reduction in the lengthy process of seamen book should be recommended instead.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394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Academic &amp; CSOs analysis of the impact of relaxation (cont)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491067" y="2905760"/>
            <a:ext cx="8229600" cy="32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3) Onboard transfer of catches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Traceability challenges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Juvenile catches not identified/ reported in the logbook at piers </a:t>
            </a:r>
            <a:endParaRPr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 rot="-281668">
            <a:off x="801813" y="3346194"/>
            <a:ext cx="8722063" cy="472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endParaRPr sz="1800" b="1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Signing ceremony of C.188 in Geneva 2019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60492" y="2190188"/>
            <a:ext cx="4038600" cy="425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aspect of illegality is related to the exploitation of Thai and migrant sea fishers. ARCM-ILO study in 2013 found three aspects of forced labor indicators practised among employers especially in the overseas  fishing  industry: wage withholding, lack of work contract, and inadequate and irregular rest hours. 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1178559" y="1956225"/>
            <a:ext cx="3711787" cy="376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/>
              <a:t>L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t="33040" r="-9871" b="30656"/>
          <a:stretch/>
        </p:blipFill>
        <p:spPr>
          <a:xfrm>
            <a:off x="5009444" y="1778001"/>
            <a:ext cx="4670778" cy="469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endParaRPr/>
          </a:p>
        </p:txBody>
      </p:sp>
      <p:pic>
        <p:nvPicPr>
          <p:cNvPr id="107" name="Google Shape;10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37592" y="670982"/>
            <a:ext cx="4141964" cy="57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body" idx="2"/>
          </p:nvPr>
        </p:nvSpPr>
        <p:spPr>
          <a:xfrm>
            <a:off x="793750" y="2057400"/>
            <a:ext cx="3307292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518746"/>
            <a:ext cx="3917243" cy="576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Major Conditions prior to Yellow Cards Issuance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50"/>
              <a:buNone/>
            </a:pPr>
            <a:r>
              <a:rPr lang="en-US" sz="135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5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054346" y="2135754"/>
            <a:ext cx="6895253" cy="345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Major aspect of illegality is related to the exploitation of Thai and migrant sea fishers. ARCM-ILO study in 2013 and ARCM 2022 found 4  aspects of forced labor indicators practised among employers especially in the overseas  fishing  industry: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wage withholding,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lack of work contract, 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inadequate and irregular rest hours.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Death and disappearance at sea.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Example of Exploitation </a:t>
            </a:r>
            <a:endParaRPr/>
          </a:p>
        </p:txBody>
      </p:sp>
      <p:pic>
        <p:nvPicPr>
          <p:cNvPr id="122" name="Google Shape;12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5451" y="1600200"/>
            <a:ext cx="817309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New Move to Revise Measures in 2024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endParaRPr sz="4000"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94949"/>
              </a:buClr>
              <a:buSzPts val="4000"/>
              <a:buChar char="•"/>
            </a:pPr>
            <a:r>
              <a:rPr lang="en-US" sz="40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Transfer of sea fishers on board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94949"/>
              </a:buClr>
              <a:buSzPts val="4000"/>
              <a:buChar char="•"/>
            </a:pPr>
            <a:r>
              <a:rPr lang="en-US" sz="40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Online labor inspection and Use of fisher’s ID card instead of seamen book &amp; crew list at the Port In-Port Out (PIPO) centers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94949"/>
              </a:buClr>
              <a:buSzPts val="4000"/>
              <a:buChar char="•"/>
            </a:pPr>
            <a:r>
              <a:rPr lang="en-US" sz="4000" b="1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Onboard transfer of catches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85893" y="67056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Perspectives on Deregulation of C.188 from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968587" y="2113280"/>
            <a:ext cx="8229600" cy="386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Vessel owners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RTG Officials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Parliamentarians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970" y="2826301"/>
            <a:ext cx="2673179" cy="292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998009" y="433493"/>
            <a:ext cx="8008408" cy="272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from NFAT</a:t>
            </a:r>
            <a:endParaRPr/>
          </a:p>
        </p:txBody>
      </p:sp>
      <p:pic>
        <p:nvPicPr>
          <p:cNvPr id="142" name="Google Shape;14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50342" y="2670175"/>
            <a:ext cx="2943584" cy="292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551180" y="2511636"/>
            <a:ext cx="7886700" cy="416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en-US" sz="5100">
                <a:latin typeface="Arial"/>
                <a:ea typeface="Arial"/>
                <a:cs typeface="Arial"/>
                <a:sym typeface="Arial"/>
              </a:rPr>
              <a:t>Major complaints from vessel owners via </a:t>
            </a:r>
            <a:r>
              <a:rPr lang="en-US" sz="5100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National Fisheries Association of Thailand ( NFAT)</a:t>
            </a:r>
            <a:r>
              <a:rPr lang="en-US" sz="5100">
                <a:latin typeface="Arial"/>
                <a:ea typeface="Arial"/>
                <a:cs typeface="Arial"/>
                <a:sym typeface="Arial"/>
              </a:rPr>
              <a:t> call for the revision of the Ordinance to relax the measures </a:t>
            </a:r>
            <a:endParaRPr/>
          </a:p>
          <a:p>
            <a:pPr marL="742950" lvl="1" indent="-107632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endParaRPr sz="51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FF0000"/>
              </a:buClr>
              <a:buSzPct val="100000"/>
              <a:buChar char="o"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on- board transfer of catches and sea fishers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FF0000"/>
              </a:buClr>
              <a:buSzPct val="100000"/>
              <a:buChar char="o"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cancellation of the required namelist of sea fishers together with seamen book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FF0000"/>
              </a:buClr>
              <a:buSzPct val="100000"/>
              <a:buChar char="o"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 slip to be submitted at the port-out inspection</a:t>
            </a:r>
            <a:r>
              <a:rPr lang="en-US" sz="4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742950" lvl="1" indent="-238633" algn="l" rtl="0">
              <a:lnSpc>
                <a:spcPct val="100000"/>
              </a:lnSpc>
              <a:spcBef>
                <a:spcPts val="148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NFAT complaints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如螢幕大小 (4:3)</PresentationFormat>
  <Paragraphs>52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Palatino Linotype</vt:lpstr>
      <vt:lpstr>Arial</vt:lpstr>
      <vt:lpstr>ADLaM Display</vt:lpstr>
      <vt:lpstr>Courier New</vt:lpstr>
      <vt:lpstr>Arial Black</vt:lpstr>
      <vt:lpstr>Century Gothic</vt:lpstr>
      <vt:lpstr>Calibri</vt:lpstr>
      <vt:lpstr>Executive</vt:lpstr>
      <vt:lpstr>Thailand Sea fisheries and Protection of Sea Fishers under C. 188</vt:lpstr>
      <vt:lpstr>Signing ceremony of C.188 in Geneva 2019</vt:lpstr>
      <vt:lpstr>PowerPoint 簡報</vt:lpstr>
      <vt:lpstr>Major Conditions prior to Yellow Cards Issuance</vt:lpstr>
      <vt:lpstr>Example of Exploitation </vt:lpstr>
      <vt:lpstr>New Move to Revise Measures in 2024</vt:lpstr>
      <vt:lpstr>Perspectives on Deregulation of C.188 from</vt:lpstr>
      <vt:lpstr>Protest from NFAT</vt:lpstr>
      <vt:lpstr>NFAT complaints</vt:lpstr>
      <vt:lpstr>International media comment on current relaxation of Ordinance on Fisheries 2015  </vt:lpstr>
      <vt:lpstr>The Telegraph </vt:lpstr>
      <vt:lpstr>CSOs   criticized such call for relax as the deregulation and deviation from C.188  </vt:lpstr>
      <vt:lpstr>PowerPoint 簡報</vt:lpstr>
      <vt:lpstr>Parliament   the newly elected parliament agreed with the relaxation in the ongoing debates. </vt:lpstr>
      <vt:lpstr>Department of Fisheries   confirms that it will allow relaxation as not affecting C 188 and the well-being of fishers and vessel owners. </vt:lpstr>
      <vt:lpstr>  Academic &amp; CSOs analysis of the impact of relaxation 1) Transfer of sea fishers on board:  -against the regulation on commercial fishing vessels not to go fishing beyond the maximum period of 30 days per trip -Possible employment of new/unregistered sea fishers leading to labor abuse and vulnerability </vt:lpstr>
      <vt:lpstr>Academic &amp; CSOs analysis of the impact of relaxation (cont) </vt:lpstr>
      <vt:lpstr>Academic &amp; CSOs analysis of the impact of relaxation (cont)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Sea fisheries and Protection of Sea Fishers under C. 188</dc:title>
  <dc:creator>許柏仁</dc:creator>
  <cp:lastModifiedBy>許柏仁</cp:lastModifiedBy>
  <cp:revision>2</cp:revision>
  <dcterms:modified xsi:type="dcterms:W3CDTF">2024-07-12T10:03:06Z</dcterms:modified>
</cp:coreProperties>
</file>